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8288000" cy="10287000"/>
  <p:notesSz cx="6858000" cy="9144000"/>
  <p:embeddedFontLst>
    <p:embeddedFont>
      <p:font typeface="Calibri" panose="020F0502020204030204"/>
      <p:regular r:id="rId16"/>
      <p:bold r:id="rId17"/>
      <p:italic r:id="rId18"/>
      <p:boldItalic r:id="rId19"/>
    </p:embeddedFont>
    <p:embeddedFont>
      <p:font typeface="Playfair Display"/>
      <p:bold r:id="rId20"/>
      <p:boldItalic r:id="rId21"/>
    </p:embeddedFont>
    <p:embeddedFont>
      <p:font typeface="Franklin Gothic Medium" panose="020B0603020102020204" pitchFamily="34" charset="0"/>
      <p:regular r:id="rId22"/>
      <p:italic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2884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160"/>
        <p:guide pos="2884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2.fntdata"/><Relationship Id="rId26" Type="http://schemas.openxmlformats.org/officeDocument/2006/relationships/font" Target="fonts/font11.fntdata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Google Shape;129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16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16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GIF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12.png"/><Relationship Id="rId7" Type="http://schemas.openxmlformats.org/officeDocument/2006/relationships/image" Target="../media/image11.jpe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4.GIF"/><Relationship Id="rId2" Type="http://schemas.openxmlformats.org/officeDocument/2006/relationships/image" Target="../media/image6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4.jpe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GIF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2025</a:t>
            </a:r>
            <a:endParaRPr lang="en-US" sz="9605" b="0" i="0" u="none" strike="noStrike" cap="none">
              <a:solidFill>
                <a:srgbClr val="009C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429117" y="7226525"/>
            <a:ext cx="4538742" cy="87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100" b="1" i="0" u="none" strike="noStrike" cap="none">
                <a:solidFill>
                  <a:srgbClr val="D9D9D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SQUAD</a:t>
            </a:r>
            <a:endParaRPr lang="en-US" altLang="en-GB" sz="5100" b="1" i="0" u="none" strike="noStrike" cap="none">
              <a:solidFill>
                <a:srgbClr val="D9D9D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2696540" y="1417552"/>
            <a:ext cx="13368960" cy="107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335">
                <a:solidFill>
                  <a:srgbClr val="FFFFFF"/>
                </a:solidFill>
                <a:sym typeface="Arial" panose="020B0604020202020204"/>
              </a:rPr>
              <a:t>Sustainability</a:t>
            </a:r>
            <a:endParaRPr sz="6335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5203336" y="3314696"/>
            <a:ext cx="8050345" cy="72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225">
                <a:solidFill>
                  <a:srgbClr val="FFFFFF"/>
                </a:solidFill>
                <a:sym typeface="Arial" panose="020B0604020202020204"/>
              </a:rPr>
              <a:t>Smart Irrigation System</a:t>
            </a:r>
            <a:endParaRPr lang="en-US" sz="4225" b="1" i="0" u="none" strike="noStrike" cap="none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663116" y="804184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PROPOSED SOLUTION</a:t>
            </a:r>
            <a:endParaRPr lang="en-US" sz="566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09295" y="2313940"/>
            <a:ext cx="7952740" cy="4941570"/>
          </a:xfrm>
          <a:prstGeom prst="rect">
            <a:avLst/>
          </a:prstGeom>
          <a:solidFill>
            <a:srgbClr val="D9D9D9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noAutofit/>
          </a:bodyPr>
          <a:p>
            <a:pPr marL="457200" indent="-457200" algn="just">
              <a:lnSpc>
                <a:spcPts val="336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Brief Explanation of the proposed solution :-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sensors, microcontroller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cloud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irrigation system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precision farming.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specialized mobile application, supporting the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system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real-time data overview and management as well as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security.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unique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 generation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authenticate the user.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push-notification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for any alarming situations or alerts.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API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accurate weather predictions.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660" y="7677150"/>
            <a:ext cx="16171545" cy="1568450"/>
          </a:xfrm>
          <a:prstGeom prst="rect">
            <a:avLst/>
          </a:prstGeom>
          <a:solidFill>
            <a:srgbClr val="D9D9D9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v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it addresses the problem :-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times due to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error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false predictions the crop yield is disrupted like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irrigating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using more than required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fertilizers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working on wrongly predicted weather conditions. The described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system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solves these issues by providing the user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control over their fields ensuring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balance and sustainability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terms of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agriculture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635" y="2313940"/>
            <a:ext cx="7736205" cy="4940935"/>
          </a:xfrm>
          <a:prstGeom prst="rect">
            <a:avLst/>
          </a:prstGeom>
          <a:solidFill>
            <a:srgbClr val="D9D9D9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Innovation and Uniqueness of the solution :-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Access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Farmers can monitor and adjust irrigation settings remotely from anywhere via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apps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enhancing farm management flexibility.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 of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low-cost, energy-efficient control with built-in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Wi-Fi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enabling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monitoring and control of irrigation remotely.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Modular Design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The system can be scaled to support additional sensors and functionalities, allowing for expansion across larger farms or different types of crops, making it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highly adaptable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/>
          <a:p>
            <a:endParaRPr lang="en-US"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262120" y="1200785"/>
            <a:ext cx="9765030" cy="8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578661" y="1203372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FLOWCHART / DIAGRAM</a:t>
            </a:r>
            <a:endParaRPr lang="en-US" sz="566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04606" y="2445986"/>
            <a:ext cx="7131640" cy="6812314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3716000" y="2552700"/>
            <a:ext cx="3482975" cy="42608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N"/>
          </a:p>
        </p:txBody>
      </p:sp>
      <p:pic>
        <p:nvPicPr>
          <p:cNvPr id="7" name="Picture 18" descr="Why is Android Studio still such a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575" y="2772410"/>
            <a:ext cx="1737995" cy="95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Firebase Brand Guidelin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065" y="3820795"/>
            <a:ext cx="1186815" cy="137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SQLite&quot; Icon - Download for free – Iconduc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735" y="4384040"/>
            <a:ext cx="174625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 descr="Smart Animate Presentation | Figm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575" y="5397500"/>
            <a:ext cx="174625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ESP WROOM 32 MCU Module at Rs 599/piece ..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420" y="2377440"/>
            <a:ext cx="2305685" cy="230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Buy DHT22 Temperature-Humidity Sensor Module Online In India at  HUBTRONICS.i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230" y="4669155"/>
            <a:ext cx="2303145" cy="202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Soil Moisture Sensor (with Screw Terminals) - SparkFun | Mouser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026" y="3922800"/>
            <a:ext cx="989013" cy="126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" name="Rectangles 0"/>
          <p:cNvSpPr/>
          <p:nvPr/>
        </p:nvSpPr>
        <p:spPr>
          <a:xfrm>
            <a:off x="5697220" y="9345295"/>
            <a:ext cx="7132955" cy="8102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 sz="1800" b="1">
                <a:solidFill>
                  <a:schemeClr val="tx1"/>
                </a:solidFill>
              </a:rPr>
              <a:t>Flowchart Designed by Team</a:t>
            </a:r>
            <a:endParaRPr lang="en-US" altLang="en-GB" sz="18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4832017" y="201274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FLOWCHART / DIAGRAM</a:t>
            </a:r>
            <a:endParaRPr lang="en-US" sz="566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3364230" y="3522345"/>
            <a:ext cx="11527155" cy="40578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Mobile Application development:</a:t>
            </a:r>
            <a:b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</a:b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Android Studio – Framework used for building the Mobile application.</a:t>
            </a:r>
            <a:endParaRPr lang="en-US" altLang="en-US" sz="18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Cloud  Services:                                                            </a:t>
            </a:r>
            <a:endParaRPr lang="en-US" altLang="en-US" sz="18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  Firebase – Firebase Realtime Database for dynamic, real-time data synchronization.</a:t>
            </a:r>
            <a:endParaRPr lang="en-US" altLang="en-US" sz="18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Local Database:                                                                 </a:t>
            </a:r>
            <a:endParaRPr lang="en-US" altLang="en-US" sz="18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SQLite – A fast and secure database for efficient</a:t>
            </a: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 </a:t>
            </a: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local</a:t>
            </a: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 </a:t>
            </a: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storage.</a:t>
            </a:r>
            <a:endParaRPr lang="en-US" altLang="en-US" sz="18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Security:                                                                          </a:t>
            </a:r>
            <a:endParaRPr lang="en-US" altLang="en-US" sz="18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 Firebase Authentication – Robust user authentication and secure access to your app.</a:t>
            </a:r>
            <a:endParaRPr lang="en-US" altLang="en-US" sz="18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UI Designing:                                                                     </a:t>
            </a:r>
            <a:endParaRPr lang="en-US" altLang="en-US" sz="18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  Figma – A collaborative design tool for creating visually</a:t>
            </a: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 </a:t>
            </a: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appealing.</a:t>
            </a:r>
            <a:endParaRPr lang="en-US" altLang="en-US" sz="18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Microcontroller:                                                </a:t>
            </a:r>
            <a:endParaRPr lang="en-US" altLang="en-US" sz="18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ESP32: A low-cost, low-power system on a chip (SoC) with Wi-Fi and Bluetooth capabilities, ideal for IoT applications.</a:t>
            </a:r>
            <a:endParaRPr lang="en-US" altLang="en-US" sz="18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Sensors:                                                            </a:t>
            </a:r>
            <a:endParaRPr lang="en-US" altLang="en-US" sz="18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 DHT22: A digital temperature and humidity sensor known for its accuracy and ease of use in environmental monitoring.                                   </a:t>
            </a:r>
            <a:endParaRPr lang="en-US" altLang="en-US" sz="18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 Soil Moisture Sensor: A device that measures the water content in the soil, commonly used in agriculture and irrigation</a:t>
            </a: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 </a:t>
            </a:r>
            <a:r>
              <a:rPr lang="en-US" altLang="en-US" sz="1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systems.</a:t>
            </a:r>
            <a:endParaRPr lang="en-US" altLang="en-US" sz="18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8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8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8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8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832652" y="15519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FEATURES AND NOVELTY </a:t>
            </a:r>
            <a:endParaRPr lang="en-US" sz="566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31315" y="1594485"/>
            <a:ext cx="7324090" cy="8098155"/>
          </a:xfrm>
          <a:prstGeom prst="rect">
            <a:avLst/>
          </a:prstGeom>
          <a:solidFill>
            <a:srgbClr val="D9D9D9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r>
              <a:rPr lang="en-US" sz="3600" b="1" u="sng" dirty="0">
                <a:solidFill>
                  <a:schemeClr val="bg1"/>
                </a:solidFill>
              </a:rPr>
              <a:t>FEATURES</a:t>
            </a:r>
            <a:endParaRPr lang="en-US" sz="3600" b="1" u="sng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</a:rPr>
              <a:t>IoT-Enabled Sensors</a:t>
            </a:r>
            <a:r>
              <a:rPr lang="en-US" sz="2800" dirty="0">
                <a:solidFill>
                  <a:schemeClr val="bg1"/>
                </a:solidFill>
              </a:rPr>
              <a:t> – Real-time monitoring of soil moisture, temperature, and humidity.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</a:rPr>
              <a:t>Automated Irrigation Control</a:t>
            </a:r>
            <a:r>
              <a:rPr lang="en-US" sz="2800" dirty="0">
                <a:solidFill>
                  <a:schemeClr val="bg1"/>
                </a:solidFill>
              </a:rPr>
              <a:t> – Smart valve system adjusts water flow as needed.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</a:rPr>
              <a:t>Remote Monitoring &amp; Control</a:t>
            </a:r>
            <a:r>
              <a:rPr lang="en-US" sz="2800" dirty="0">
                <a:solidFill>
                  <a:schemeClr val="bg1"/>
                </a:solidFill>
              </a:rPr>
              <a:t> – Mobile app/web dashboard for real-time insights.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</a:rPr>
              <a:t>Weather Forecast Integration</a:t>
            </a:r>
            <a:r>
              <a:rPr lang="en-US" sz="2800" dirty="0">
                <a:solidFill>
                  <a:schemeClr val="bg1"/>
                </a:solidFill>
              </a:rPr>
              <a:t> – Adjusts irrigation schedule based on upcoming conditions.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bg1"/>
                </a:solidFill>
              </a:rPr>
              <a:t>Water Conservation Mechanism</a:t>
            </a:r>
            <a:r>
              <a:rPr lang="en-IN" sz="2800" dirty="0">
                <a:solidFill>
                  <a:schemeClr val="bg1"/>
                </a:solidFill>
              </a:rPr>
              <a:t> – Reduces water wastage by precise irrigation.</a:t>
            </a:r>
            <a:endParaRPr lang="en-IN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bg1"/>
                </a:solidFill>
              </a:rPr>
              <a:t>Multi-Crop Compatibility</a:t>
            </a:r>
            <a:r>
              <a:rPr lang="en-IN" sz="2800" dirty="0">
                <a:solidFill>
                  <a:schemeClr val="bg1"/>
                </a:solidFill>
              </a:rPr>
              <a:t> – Adaptive settings for different crops &amp; soil types.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46945" y="1594485"/>
            <a:ext cx="7324090" cy="7498715"/>
          </a:xfrm>
          <a:prstGeom prst="rect">
            <a:avLst/>
          </a:prstGeom>
          <a:solidFill>
            <a:srgbClr val="D9D9D9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r>
              <a:rPr lang="en-IN" sz="3600" b="1" u="sng" dirty="0">
                <a:solidFill>
                  <a:schemeClr val="bg1"/>
                </a:solidFill>
              </a:rPr>
              <a:t>NOVELITY</a:t>
            </a:r>
            <a:endParaRPr lang="en-IN" sz="3600" b="1" u="sng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bg1"/>
                </a:solidFill>
              </a:rPr>
              <a:t>Self-Learning System</a:t>
            </a:r>
            <a:r>
              <a:rPr lang="en-IN" sz="2800" dirty="0">
                <a:solidFill>
                  <a:schemeClr val="bg1"/>
                </a:solidFill>
              </a:rPr>
              <a:t> – Improves efficiency over time based on historical data.</a:t>
            </a:r>
            <a:endParaRPr lang="en-IN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bg1"/>
                </a:solidFill>
              </a:rPr>
              <a:t>Low-Cost &amp; Scalable</a:t>
            </a:r>
            <a:r>
              <a:rPr lang="en-IN" sz="2800" dirty="0">
                <a:solidFill>
                  <a:schemeClr val="bg1"/>
                </a:solidFill>
              </a:rPr>
              <a:t> – Affordable solution with modular expansion options.</a:t>
            </a:r>
            <a:endParaRPr lang="en-IN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IN" sz="2800" b="1" dirty="0">
                <a:solidFill>
                  <a:schemeClr val="bg1"/>
                </a:solidFill>
              </a:rPr>
              <a:t>Predictive Analytics</a:t>
            </a:r>
            <a:r>
              <a:rPr lang="en-IN" sz="2800" dirty="0">
                <a:solidFill>
                  <a:schemeClr val="bg1"/>
                </a:solidFill>
              </a:rPr>
              <a:t> – Forecasts future water requirements based on environmental data.</a:t>
            </a:r>
            <a:endParaRPr lang="en-IN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IN" sz="2800" b="1" dirty="0">
                <a:solidFill>
                  <a:schemeClr val="bg1"/>
                </a:solidFill>
              </a:rPr>
              <a:t>Automated Leak Detection</a:t>
            </a:r>
            <a:r>
              <a:rPr lang="en-IN" sz="2800" dirty="0">
                <a:solidFill>
                  <a:schemeClr val="bg1"/>
                </a:solidFill>
              </a:rPr>
              <a:t> – Detects pipeline leaks and prevents water loss.</a:t>
            </a:r>
            <a:endParaRPr lang="en-IN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IN" sz="2800" b="1" dirty="0">
                <a:solidFill>
                  <a:schemeClr val="bg1"/>
                </a:solidFill>
              </a:rPr>
              <a:t>Smart Irrigation Zones</a:t>
            </a:r>
            <a:r>
              <a:rPr lang="en-IN" sz="2800" dirty="0">
                <a:solidFill>
                  <a:schemeClr val="bg1"/>
                </a:solidFill>
              </a:rPr>
              <a:t> – Divides farmland into zones for targeted watering.</a:t>
            </a:r>
            <a:endParaRPr lang="en-IN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IN" sz="2800" b="1" dirty="0">
                <a:solidFill>
                  <a:schemeClr val="bg1"/>
                </a:solidFill>
              </a:rPr>
              <a:t>Eco-Friendly Approach</a:t>
            </a:r>
            <a:r>
              <a:rPr lang="en-IN" sz="2800" dirty="0">
                <a:solidFill>
                  <a:schemeClr val="bg1"/>
                </a:solidFill>
              </a:rPr>
              <a:t> – Promotes sustainable agriculture by conserving water.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1842770" y="864870"/>
            <a:ext cx="14602460" cy="14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DRAWBACK AND SHOWSTOPPERS</a:t>
            </a:r>
            <a:endParaRPr lang="en-US" sz="566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43000" y="2882900"/>
            <a:ext cx="15443200" cy="6851650"/>
          </a:xfrm>
          <a:prstGeom prst="rect">
            <a:avLst/>
          </a:prstGeom>
          <a:solidFill>
            <a:srgbClr val="D9D9D9">
              <a:alpha val="60000"/>
            </a:srgbClr>
          </a:solidFill>
        </p:spPr>
        <p:txBody>
          <a:bodyPr wrap="square" lIns="0" tIns="0" rIns="0" bIns="0" rtlCol="0" anchor="t">
            <a:noAutofit/>
          </a:bodyPr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800" b="1" u="sng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Drawbacks</a:t>
            </a:r>
            <a:r>
              <a:rPr lang="en-US" sz="28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 :-</a:t>
            </a:r>
            <a:endParaRPr lang="en-US" sz="2800" b="1" dirty="0">
              <a:solidFill>
                <a:schemeClr val="bg1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Complexity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Some farmers might find the technology complex or challenging to manage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Security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As with any technology that relies on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there may be concerns about data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privacy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security.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Reliability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Smart irrigation systems require regular maintenance and occasional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troubleshooting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Adaptation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Different crops and soil types may have varying needs, so adapting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irrigation systems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specific farm conditions can require additional adjustments and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calibration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issues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Some remote areas might possibly have connectivity issues.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8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Medium" panose="020B0603020102020204" pitchFamily="34" charset="0"/>
                <a:cs typeface="Franklin Gothic Medium" panose="020B0603020102020204" pitchFamily="34" charset="0"/>
                <a:sym typeface="+mn-ea"/>
              </a:rPr>
              <a:t>Strategies for overcoming these challenges :-</a:t>
            </a:r>
            <a:endParaRPr lang="en-US" sz="2800" b="1" u="sng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Medium" panose="020B0603020102020204" pitchFamily="34" charset="0"/>
              <a:cs typeface="Franklin Gothic Medium" panose="020B0603020102020204" pitchFamily="34" charset="0"/>
              <a:sym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Government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introduce programs to create awareness among farmers related to upcoming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agricultural tech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code generation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is linked to the user’s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G-Mail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which eliminates any security risk that may occur.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Adaptation process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solved by creating a user friendly interface such as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XML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 issues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addressed by utilizing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such as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LoRaWAN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Zigbee,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Notch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360"/>
              </a:lnSpc>
            </a:pPr>
            <a:endParaRPr lang="en-US" sz="2800" dirty="0">
              <a:solidFill>
                <a:srgbClr val="54545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663116" y="181375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TEAM NAME </a:t>
            </a:r>
            <a:endParaRPr lang="en-US" sz="566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Google Shape;91;p1"/>
          <p:cNvSpPr txBox="1"/>
          <p:nvPr/>
        </p:nvSpPr>
        <p:spPr>
          <a:xfrm>
            <a:off x="3825240" y="2839085"/>
            <a:ext cx="10364470" cy="629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Member 1 (Team Leader) : Kishan Shrivastava</a:t>
            </a:r>
            <a:endParaRPr lang="en-US" sz="2800" b="1" dirty="0">
              <a:solidFill>
                <a:schemeClr val="bg1"/>
              </a:solidFill>
              <a:latin typeface="Calibri" panose="020F0502020204030204" charset="0"/>
              <a:ea typeface="DM Sans"/>
              <a:cs typeface="Calibri" panose="020F0502020204030204" charset="0"/>
              <a:sym typeface="DM Sans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Mail-ID: Kishanshsrivastav18@gmail.com</a:t>
            </a:r>
            <a:endParaRPr lang="en-US" sz="2800" b="1" dirty="0">
              <a:solidFill>
                <a:schemeClr val="bg1"/>
              </a:solidFill>
              <a:latin typeface="Calibri" panose="020F0502020204030204" charset="0"/>
              <a:ea typeface="DM Sans"/>
              <a:cs typeface="Calibri" panose="020F0502020204030204" charset="0"/>
              <a:sym typeface="DM Sans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Contact No.: 9340505837</a:t>
            </a:r>
            <a:endParaRPr lang="en-US" sz="2800" b="1" dirty="0">
              <a:solidFill>
                <a:schemeClr val="bg1"/>
              </a:solidFill>
              <a:latin typeface="Calibri" panose="020F0502020204030204" charset="0"/>
              <a:ea typeface="DM Sans"/>
              <a:cs typeface="Calibri" panose="020F0502020204030204" charset="0"/>
              <a:sym typeface="DM Sans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Member 2: Harshit Kadam</a:t>
            </a:r>
            <a:endParaRPr lang="en-US" sz="2800" b="1" i="0" u="none" strike="noStrike" cap="none" dirty="0">
              <a:solidFill>
                <a:schemeClr val="bg1"/>
              </a:solidFill>
              <a:latin typeface="Calibri" panose="020F0502020204030204" charset="0"/>
              <a:ea typeface="DM Sans"/>
              <a:cs typeface="Calibri" panose="020F0502020204030204" charset="0"/>
              <a:sym typeface="DM Sans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Mail-ID: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 </a:t>
            </a:r>
            <a:r>
              <a:rPr lang="en-US" altLang="en-GB" sz="2800" b="1" i="0" u="none" strike="noStrike" cap="none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23eo10ha24@mitsgwl.ac.in</a:t>
            </a:r>
            <a:endParaRPr lang="en-US" altLang="en-GB" sz="2800" b="1" i="0" u="none" strike="noStrike" cap="none" dirty="0">
              <a:solidFill>
                <a:schemeClr val="bg1"/>
              </a:solidFill>
              <a:latin typeface="Calibri" panose="020F0502020204030204" charset="0"/>
              <a:ea typeface="DM Sans"/>
              <a:cs typeface="Calibri" panose="020F0502020204030204" charset="0"/>
              <a:sym typeface="DM Sans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Contact No.: </a:t>
            </a:r>
            <a:r>
              <a:rPr lang="en-US" altLang="en-GB" sz="2800" b="1" i="0" u="none" strike="noStrike" cap="none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84618 12699</a:t>
            </a:r>
            <a:br>
              <a:rPr lang="en-US" sz="2800" b="1" i="0" u="none" strike="noStrike" cap="none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</a:br>
            <a:r>
              <a:rPr lang="en-US" sz="2800" b="1" i="0" u="none" strike="noStrike" cap="none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Member 3: Lavanya Tiwari</a:t>
            </a:r>
            <a:endParaRPr lang="en-US" sz="2800" b="1" i="0" u="none" strike="noStrike" cap="none" dirty="0">
              <a:solidFill>
                <a:schemeClr val="bg1"/>
              </a:solidFill>
              <a:latin typeface="Calibri" panose="020F0502020204030204" charset="0"/>
              <a:ea typeface="DM Sans"/>
              <a:cs typeface="Calibri" panose="020F0502020204030204" charset="0"/>
              <a:sym typeface="DM Sans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Mail-ID: Lavanyatiwari2005@gmail.com</a:t>
            </a:r>
            <a:endParaRPr lang="en-US" sz="2800" b="1" dirty="0">
              <a:solidFill>
                <a:schemeClr val="bg1"/>
              </a:solidFill>
              <a:latin typeface="Calibri" panose="020F0502020204030204" charset="0"/>
              <a:ea typeface="DM Sans"/>
              <a:cs typeface="Calibri" panose="020F0502020204030204" charset="0"/>
              <a:sym typeface="DM Sans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Contact No.:</a:t>
            </a:r>
            <a:r>
              <a:rPr lang="en-US" altLang="en-GB" sz="2800" b="1" i="0" u="none" strike="noStrike" cap="none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 96853 80684</a:t>
            </a:r>
            <a:endParaRPr lang="en-US" altLang="en-GB" sz="2800" b="1" i="0" u="none" strike="noStrike" cap="none" dirty="0">
              <a:solidFill>
                <a:schemeClr val="bg1"/>
              </a:solidFill>
              <a:latin typeface="Calibri" panose="020F0502020204030204" charset="0"/>
              <a:ea typeface="DM Sans"/>
              <a:cs typeface="Calibri" panose="020F0502020204030204" charset="0"/>
              <a:sym typeface="DM Sans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Member 4: </a:t>
            </a:r>
            <a:r>
              <a:rPr lang="en-US" altLang="en-GB" sz="2800" b="1" i="0" u="none" strike="noStrike" cap="none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Akshjeet Singh Solanki</a:t>
            </a:r>
            <a:endParaRPr lang="en-US" altLang="en-GB" sz="2800" b="1" i="0" u="none" strike="noStrike" cap="none" dirty="0">
              <a:solidFill>
                <a:schemeClr val="bg1"/>
              </a:solidFill>
              <a:latin typeface="Calibri" panose="020F0502020204030204" charset="0"/>
              <a:ea typeface="DM Sans"/>
              <a:cs typeface="Calibri" panose="020F0502020204030204" charset="0"/>
              <a:sym typeface="DM Sans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Mail-ID: A</a:t>
            </a:r>
            <a:r>
              <a:rPr lang="en-US" altLang="en-GB" sz="2800" b="1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kshjettyt@gmail.com</a:t>
            </a:r>
            <a:endParaRPr lang="en-US" altLang="en-GB" sz="2800" b="1" dirty="0">
              <a:solidFill>
                <a:schemeClr val="bg1"/>
              </a:solidFill>
              <a:latin typeface="Calibri" panose="020F0502020204030204" charset="0"/>
              <a:ea typeface="DM Sans"/>
              <a:cs typeface="Calibri" panose="020F0502020204030204" charset="0"/>
              <a:sym typeface="DM Sans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Contact No.: </a:t>
            </a:r>
            <a:r>
              <a:rPr lang="en-US" altLang="en-GB" sz="2800" b="1" i="0" u="none" strike="noStrike" cap="none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70899 71328</a:t>
            </a:r>
            <a:endParaRPr lang="en-US" altLang="en-GB" sz="2800" b="1" i="0" u="none" strike="noStrike" cap="none" dirty="0">
              <a:solidFill>
                <a:schemeClr val="bg1"/>
              </a:solidFill>
              <a:latin typeface="Calibri" panose="020F0502020204030204" charset="0"/>
              <a:ea typeface="DM Sans"/>
              <a:cs typeface="Calibri" panose="020F0502020204030204" charset="0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326647" y="3577605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5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lang="en-US" sz="19015" b="1" i="0" u="none" strike="noStrike" cap="none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5322</Words>
  <Application>WPS Presentation</Application>
  <PresentationFormat/>
  <Paragraphs>101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SimSun</vt:lpstr>
      <vt:lpstr>Wingdings</vt:lpstr>
      <vt:lpstr>Arial</vt:lpstr>
      <vt:lpstr>Calibri</vt:lpstr>
      <vt:lpstr>Playfair Display</vt:lpstr>
      <vt:lpstr>Times New Roman</vt:lpstr>
      <vt:lpstr>Wingdings</vt:lpstr>
      <vt:lpstr>Franklin Gothic Medium</vt:lpstr>
      <vt:lpstr>DM Sans</vt:lpstr>
      <vt:lpstr>Calibri</vt:lpstr>
      <vt:lpstr>Segoe Print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Kishan Shrivastava</cp:lastModifiedBy>
  <cp:revision>3</cp:revision>
  <dcterms:created xsi:type="dcterms:W3CDTF">2025-07-03T18:21:00Z</dcterms:created>
  <dcterms:modified xsi:type="dcterms:W3CDTF">2025-07-04T15:58:45Z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ED510EEE23E44E42853E28FFA1DE7D7A_12</vt:lpwstr>
  </property>
  <property fmtid="{D5CDD505-2E9C-101B-9397-08002B2CF9AE}" pid="3" name="KSOProductBuildVer">
    <vt:lpwstr>2057-12.2.0.21602</vt:lpwstr>
  </property>
</Properties>
</file>